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5820" autoAdjust="0"/>
  </p:normalViewPr>
  <p:slideViewPr>
    <p:cSldViewPr snapToGrid="0" snapToObjects="1">
      <p:cViewPr>
        <p:scale>
          <a:sx n="30" d="100"/>
          <a:sy n="30" d="100"/>
        </p:scale>
        <p:origin x="4328" y="-68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err="1"/>
                <a:t>FreeST</a:t>
              </a:r>
              <a:r>
                <a:rPr lang="en-US" sz="3500"/>
                <a:t> is an experimental concurrent programming language. Based on a core linear functional programming language, </a:t>
              </a:r>
              <a:r>
                <a:rPr lang="en-US" sz="3500" err="1"/>
                <a:t>FreeST</a:t>
              </a:r>
              <a:r>
                <a:rPr lang="en-US" sz="350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/>
              <a:t>Serialize a tree object on a channel. The aim is to transform a tree by interacting with a </a:t>
            </a:r>
            <a:r>
              <a:rPr lang="pt-PT" sz="3500"/>
              <a:t>remote server. </a:t>
            </a:r>
            <a:r>
              <a:rPr lang="en-US" sz="3500"/>
              <a:t>The client process streams a tree on a (single) channel. </a:t>
            </a:r>
            <a:r>
              <a:rPr lang="en-US" sz="350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>
                <a:solidFill>
                  <a:srgbClr val="800066"/>
                </a:solidFill>
              </a:rPr>
              <a:t>data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| Node 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 b="1" err="1">
                <a:solidFill>
                  <a:srgbClr val="800066"/>
                </a:solidFill>
              </a:rPr>
              <a:t>type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 = +{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: 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, Node: 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}</a:t>
            </a:r>
          </a:p>
          <a:p>
            <a:r>
              <a:rPr lang="pt-PT" sz="1800" b="1" err="1">
                <a:solidFill>
                  <a:srgbClr val="800066"/>
                </a:solidFill>
              </a:rPr>
              <a:t>type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 = &amp;{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: 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, Node: 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; 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}</a:t>
            </a:r>
          </a:p>
          <a:p>
            <a:endParaRPr lang="pt-PT" sz="1800">
              <a:solidFill>
                <a:srgbClr val="000000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: </a:t>
            </a:r>
            <a:r>
              <a:rPr lang="pt-PT" sz="1800" b="1" err="1">
                <a:solidFill>
                  <a:srgbClr val="800066"/>
                </a:solidFill>
              </a:rPr>
              <a:t>forall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⍺ =&gt;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⍺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(Tree, ⍺)</a:t>
            </a:r>
            <a:endParaRPr lang="pt-PT" sz="1800" b="1" spc="-1">
              <a:solidFill>
                <a:srgbClr val="9E1F5C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tree c =</a:t>
            </a:r>
          </a:p>
          <a:p>
            <a:r>
              <a:rPr lang="pt-PT" sz="1800">
                <a:solidFill>
                  <a:srgbClr val="808080"/>
                </a:solidFill>
              </a:rPr>
              <a:t>   </a:t>
            </a:r>
            <a:r>
              <a:rPr lang="pt-PT" sz="1800" b="1">
                <a:solidFill>
                  <a:srgbClr val="800066"/>
                </a:solidFill>
              </a:rPr>
              <a:t>case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 err="1">
                <a:solidFill>
                  <a:srgbClr val="800066"/>
                </a:solidFill>
              </a:rPr>
              <a:t>of</a:t>
            </a:r>
            <a:r>
              <a:rPr lang="pt-PT" sz="1800" b="1">
                <a:solidFill>
                  <a:srgbClr val="800066"/>
                </a:solidFill>
              </a:rPr>
              <a:t> {</a:t>
            </a: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, </a:t>
            </a:r>
            <a:r>
              <a:rPr lang="pt-PT" sz="1800" b="1" err="1">
                <a:solidFill>
                  <a:srgbClr val="800066"/>
                </a:solidFill>
              </a:rPr>
              <a:t>select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c); 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>
              <a:solidFill>
                <a:srgbClr val="000000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>
                <a:solidFill>
                  <a:srgbClr val="000000"/>
                </a:solidFill>
              </a:rPr>
              <a:t>Node x l r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= </a:t>
            </a:r>
            <a:r>
              <a:rPr lang="pt-PT" sz="1800" b="1">
                <a:solidFill>
                  <a:srgbClr val="800066"/>
                </a:solidFill>
              </a:rPr>
              <a:t>select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Node c </a:t>
            </a:r>
            <a:r>
              <a:rPr lang="pt-PT" sz="1800" b="1">
                <a:solidFill>
                  <a:srgbClr val="800066"/>
                </a:solidFill>
              </a:rPr>
              <a:t>in 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>
                <a:solidFill>
                  <a:srgbClr val="808080"/>
                </a:solidFill>
              </a:rPr>
              <a:t>         </a:t>
            </a:r>
            <a:r>
              <a:rPr lang="de-DE" sz="1800" b="1" err="1">
                <a:solidFill>
                  <a:srgbClr val="800066"/>
                </a:solidFill>
              </a:rPr>
              <a:t>let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c = </a:t>
            </a:r>
            <a:r>
              <a:rPr lang="de-DE" sz="1800" b="1">
                <a:solidFill>
                  <a:srgbClr val="800066"/>
                </a:solidFill>
              </a:rPr>
              <a:t>send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x c </a:t>
            </a:r>
            <a:r>
              <a:rPr lang="de-DE" sz="1800" b="1">
                <a:solidFill>
                  <a:srgbClr val="800066"/>
                </a:solidFill>
              </a:rPr>
              <a:t>in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l , c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[TreeC ; ?</a:t>
            </a:r>
            <a:r>
              <a:rPr lang="pt-PT" sz="1800" b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; a] l c </a:t>
            </a:r>
            <a:r>
              <a:rPr lang="pt-PT" sz="1800" b="1">
                <a:solidFill>
                  <a:srgbClr val="800066"/>
                </a:solidFill>
              </a:rPr>
              <a:t>in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r , c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[?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; a] r c </a:t>
            </a:r>
            <a:r>
              <a:rPr lang="pt-PT" sz="1800" b="1">
                <a:solidFill>
                  <a:srgbClr val="800066"/>
                </a:solidFill>
              </a:rPr>
              <a:t>in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y , c = </a:t>
            </a:r>
            <a:r>
              <a:rPr lang="pt-PT" sz="1800" b="1">
                <a:solidFill>
                  <a:srgbClr val="800066"/>
                </a:solidFill>
              </a:rPr>
              <a:t>receive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>
                <a:solidFill>
                  <a:srgbClr val="800066"/>
                </a:solidFill>
              </a:rPr>
              <a:t>in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es-ES" sz="1800">
                <a:solidFill>
                  <a:srgbClr val="000000"/>
                </a:solidFill>
              </a:rPr>
              <a:t>         (</a:t>
            </a:r>
            <a:r>
              <a:rPr lang="es-ES" sz="1800" err="1">
                <a:solidFill>
                  <a:srgbClr val="000000"/>
                </a:solidFill>
              </a:rPr>
              <a:t>Node</a:t>
            </a:r>
            <a:r>
              <a:rPr lang="es-ES" sz="180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>
                <a:solidFill>
                  <a:srgbClr val="000000"/>
                </a:solidFill>
              </a:rPr>
              <a:t>   }</a:t>
            </a:r>
          </a:p>
          <a:p>
            <a:endParaRPr lang="pt-PT" sz="1800">
              <a:solidFill>
                <a:srgbClr val="808080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: </a:t>
            </a:r>
            <a:r>
              <a:rPr lang="pt-PT" sz="1800" b="1">
                <a:solidFill>
                  <a:srgbClr val="800066"/>
                </a:solidFill>
              </a:rPr>
              <a:t>forall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a =&gt; </a:t>
            </a:r>
            <a:r>
              <a:rPr lang="pt-PT" sz="1800" err="1">
                <a:solidFill>
                  <a:srgbClr val="000000"/>
                </a:solidFill>
              </a:rPr>
              <a:t>TreeS;a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(Int, a)</a:t>
            </a:r>
            <a:endParaRPr lang="pt-PT" sz="1800" b="1" spc="-1">
              <a:solidFill>
                <a:srgbClr val="9E1F5C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=</a:t>
            </a:r>
          </a:p>
          <a:p>
            <a:r>
              <a:rPr lang="pt-PT" sz="1800">
                <a:solidFill>
                  <a:srgbClr val="808080"/>
                </a:solidFill>
              </a:rPr>
              <a:t>   </a:t>
            </a:r>
            <a:r>
              <a:rPr lang="pt-PT" sz="1800" b="1">
                <a:solidFill>
                  <a:srgbClr val="800066"/>
                </a:solidFill>
              </a:rPr>
              <a:t>match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 err="1">
                <a:solidFill>
                  <a:srgbClr val="800066"/>
                </a:solidFill>
              </a:rPr>
              <a:t>with</a:t>
            </a:r>
            <a:r>
              <a:rPr lang="pt-PT" sz="1800" b="1">
                <a:solidFill>
                  <a:srgbClr val="800066"/>
                </a:solidFill>
              </a:rPr>
              <a:t> </a:t>
            </a:r>
            <a:r>
              <a:rPr lang="pt-PT" sz="1800"/>
              <a:t>{</a:t>
            </a:r>
          </a:p>
          <a:p>
            <a:r>
              <a:rPr lang="it-IT" sz="1800">
                <a:solidFill>
                  <a:srgbClr val="808080"/>
                </a:solidFill>
              </a:rPr>
              <a:t>      </a:t>
            </a:r>
            <a:r>
              <a:rPr lang="it-IT" sz="1800" err="1">
                <a:solidFill>
                  <a:srgbClr val="000000"/>
                </a:solidFill>
              </a:rPr>
              <a:t>Leaf</a:t>
            </a:r>
            <a:r>
              <a:rPr lang="it-IT" sz="1800">
                <a:solidFill>
                  <a:srgbClr val="000000"/>
                </a:solidFill>
              </a:rPr>
              <a:t> c </a:t>
            </a:r>
            <a:r>
              <a:rPr lang="en-US" sz="1800"/>
              <a:t>–</a:t>
            </a:r>
            <a:r>
              <a:rPr lang="it-I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>
              <a:solidFill>
                <a:srgbClr val="000000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>
                <a:solidFill>
                  <a:srgbClr val="000000"/>
                </a:solidFill>
              </a:rPr>
              <a:t>Node c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x , c = </a:t>
            </a:r>
            <a:r>
              <a:rPr lang="pt-PT" sz="1800" b="1">
                <a:solidFill>
                  <a:srgbClr val="800066"/>
                </a:solidFill>
              </a:rPr>
              <a:t>receive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>
                <a:solidFill>
                  <a:srgbClr val="800066"/>
                </a:solidFill>
              </a:rPr>
              <a:t>in       	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l , c =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[TreeS;!</a:t>
            </a:r>
            <a:r>
              <a:rPr lang="pt-PT" sz="1800" b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;a] c </a:t>
            </a:r>
            <a:r>
              <a:rPr lang="pt-PT" sz="1800" b="1">
                <a:solidFill>
                  <a:srgbClr val="800066"/>
                </a:solidFill>
              </a:rPr>
              <a:t>in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r , c =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[!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 err="1">
                <a:solidFill>
                  <a:srgbClr val="800066"/>
                </a:solidFill>
              </a:rPr>
              <a:t>;</a:t>
            </a:r>
            <a:r>
              <a:rPr lang="pt-PT" sz="1800" err="1">
                <a:solidFill>
                  <a:srgbClr val="000000"/>
                </a:solidFill>
              </a:rPr>
              <a:t>a</a:t>
            </a:r>
            <a:r>
              <a:rPr lang="pt-PT" sz="1800">
                <a:solidFill>
                  <a:srgbClr val="000000"/>
                </a:solidFill>
              </a:rPr>
              <a:t>] c </a:t>
            </a:r>
            <a:r>
              <a:rPr lang="pt-PT" sz="1800" b="1">
                <a:solidFill>
                  <a:srgbClr val="800066"/>
                </a:solidFill>
              </a:rPr>
              <a:t>in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de-DE" sz="1800">
                <a:solidFill>
                  <a:srgbClr val="808080"/>
                </a:solidFill>
              </a:rPr>
              <a:t>         </a:t>
            </a:r>
            <a:r>
              <a:rPr lang="de-DE" sz="1800" b="1" err="1">
                <a:solidFill>
                  <a:srgbClr val="800066"/>
                </a:solidFill>
              </a:rPr>
              <a:t>let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c = </a:t>
            </a:r>
            <a:r>
              <a:rPr lang="de-DE" sz="1800" b="1">
                <a:solidFill>
                  <a:srgbClr val="800066"/>
                </a:solidFill>
              </a:rPr>
              <a:t>send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(x + l + </a:t>
            </a:r>
            <a:r>
              <a:rPr lang="de-DE" sz="1800" err="1">
                <a:solidFill>
                  <a:srgbClr val="000000"/>
                </a:solidFill>
              </a:rPr>
              <a:t>r</a:t>
            </a:r>
            <a:r>
              <a:rPr lang="de-DE" sz="1800">
                <a:solidFill>
                  <a:srgbClr val="000000"/>
                </a:solidFill>
              </a:rPr>
              <a:t>) c </a:t>
            </a:r>
            <a:r>
              <a:rPr lang="de-DE" sz="1800" b="1">
                <a:solidFill>
                  <a:srgbClr val="800066"/>
                </a:solidFill>
              </a:rPr>
              <a:t>in       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>
                <a:solidFill>
                  <a:srgbClr val="000000"/>
                </a:solidFill>
              </a:rPr>
              <a:t>   }</a:t>
            </a:r>
          </a:p>
          <a:p>
            <a:endParaRPr lang="pt-PT" sz="1800">
              <a:solidFill>
                <a:srgbClr val="000000"/>
              </a:solidFill>
            </a:endParaRPr>
          </a:p>
          <a:p>
            <a:r>
              <a:rPr lang="en" sz="1800"/>
              <a:t>main: Tree</a:t>
            </a:r>
          </a:p>
          <a:p>
            <a:r>
              <a:rPr lang="en" sz="1800"/>
              <a:t>main =</a:t>
            </a:r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w, r  = </a:t>
            </a:r>
            <a:r>
              <a:rPr lang="pt-PT" sz="1800" b="1" err="1">
                <a:solidFill>
                  <a:srgbClr val="800066"/>
                </a:solidFill>
              </a:rPr>
              <a:t>new</a:t>
            </a:r>
            <a:r>
              <a:rPr lang="pt-PT" sz="1800" b="1">
                <a:solidFill>
                  <a:srgbClr val="800066"/>
                </a:solidFill>
              </a:rPr>
              <a:t> </a:t>
            </a:r>
            <a:r>
              <a:rPr lang="en" sz="1800"/>
              <a:t> </a:t>
            </a:r>
            <a:r>
              <a:rPr lang="en" sz="1800" err="1"/>
              <a:t>TreeC</a:t>
            </a:r>
            <a:r>
              <a:rPr lang="en" sz="1800"/>
              <a:t> 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 _     = </a:t>
            </a:r>
            <a:r>
              <a:rPr lang="pt-PT" sz="1800" b="1" err="1">
                <a:solidFill>
                  <a:srgbClr val="800066"/>
                </a:solidFill>
              </a:rPr>
              <a:t>fork</a:t>
            </a:r>
            <a:r>
              <a:rPr lang="en" sz="1800"/>
              <a:t> (</a:t>
            </a:r>
            <a:r>
              <a:rPr lang="en" sz="1800" err="1"/>
              <a:t>treeSum</a:t>
            </a:r>
            <a:r>
              <a:rPr lang="en" sz="1800"/>
              <a:t>[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en" sz="1800"/>
              <a:t>] r)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t, _ 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en" sz="1800"/>
              <a:t>[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en" sz="1800"/>
              <a:t>] </a:t>
            </a:r>
            <a:r>
              <a:rPr lang="en" sz="1800" err="1"/>
              <a:t>aTree</a:t>
            </a:r>
            <a:r>
              <a:rPr lang="en" sz="1800"/>
              <a:t> w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t</a:t>
            </a:r>
            <a:endParaRPr lang="pt-PT" sz="180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err="1"/>
                <a:t>FreeST</a:t>
              </a:r>
              <a:r>
                <a:rPr lang="en-US" sz="3500"/>
                <a:t> requires </a:t>
              </a:r>
              <a:r>
                <a:rPr lang="en-US" sz="3500" err="1"/>
                <a:t>kinding</a:t>
              </a:r>
              <a:r>
                <a:rPr lang="en-US" sz="3500"/>
                <a:t>. And the reason is polymorphism, </a:t>
              </a:r>
              <a:r>
                <a:rPr lang="pt-PT" sz="3500" err="1"/>
                <a:t>not</a:t>
              </a:r>
              <a:r>
                <a:rPr lang="pt-PT" sz="3500"/>
                <a:t> </a:t>
              </a:r>
              <a:r>
                <a:rPr lang="pt-PT" sz="3500" err="1"/>
                <a:t>context</a:t>
              </a:r>
              <a:r>
                <a:rPr lang="pt-PT" sz="3500"/>
                <a:t>-free types. </a:t>
              </a:r>
            </a:p>
            <a:p>
              <a:pPr algn="just"/>
              <a:endParaRPr lang="en-US" sz="200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 ?</a:t>
              </a:r>
              <a:r>
                <a:rPr lang="en-US" sz="3500" b="1">
                  <a:solidFill>
                    <a:srgbClr val="800066"/>
                  </a:solidFill>
                </a:rPr>
                <a:t>Bool</a:t>
              </a:r>
              <a:r>
                <a:rPr lang="en-US" sz="350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 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 b="1">
                  <a:solidFill>
                    <a:srgbClr val="800066"/>
                  </a:solidFill>
                </a:rPr>
                <a:t> </a:t>
              </a:r>
              <a:r>
                <a:rPr lang="en-US" sz="3500"/>
                <a:t>-&gt;</a:t>
              </a:r>
              <a:r>
                <a:rPr lang="en-US" sz="3500" b="1">
                  <a:solidFill>
                    <a:srgbClr val="800066"/>
                  </a:solidFill>
                </a:rPr>
                <a:t> Bool  </a:t>
              </a:r>
              <a:r>
                <a:rPr lang="en-US" sz="3500"/>
                <a:t>functional type  </a:t>
              </a:r>
              <a:endParaRPr lang="pt-PT" sz="350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;⍺                   </a:t>
              </a:r>
              <a:r>
                <a:rPr lang="en-US" sz="3500" b="1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>
                <a:solidFill>
                  <a:srgbClr val="912356"/>
                </a:solidFill>
              </a:endParaRPr>
            </a:p>
            <a:p>
              <a:pPr indent="719138" algn="just"/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;⍺</a:t>
              </a:r>
              <a:r>
                <a:rPr lang="en-US" sz="3500" b="1"/>
                <a:t> </a:t>
              </a:r>
              <a:r>
                <a:rPr lang="en-US" sz="3500"/>
                <a:t>session type </a:t>
              </a:r>
              <a:r>
                <a:rPr lang="en-US" sz="3500">
                  <a:solidFill>
                    <a:srgbClr val="912356"/>
                  </a:solidFill>
                </a:rPr>
                <a:t>only if </a:t>
              </a:r>
              <a:r>
                <a:rPr lang="en-US" sz="3500"/>
                <a:t>⍺ session type </a:t>
              </a:r>
            </a:p>
            <a:p>
              <a:pPr indent="719138" algn="just"/>
              <a:endParaRPr lang="en-US" sz="2000"/>
            </a:p>
            <a:p>
              <a:pPr indent="31750"/>
              <a:r>
                <a:rPr lang="en-US" sz="3500"/>
                <a:t>Kind = [</a:t>
              </a:r>
              <a:r>
                <a:rPr lang="en-US" sz="3500" err="1"/>
                <a:t>Prekind</a:t>
              </a:r>
              <a:r>
                <a:rPr lang="en-US" sz="3500"/>
                <a:t>] [Multiplicity]         </a:t>
              </a:r>
            </a:p>
            <a:p>
              <a:pPr indent="20638" algn="just"/>
              <a:endParaRPr lang="en-US" sz="3500"/>
            </a:p>
            <a:p>
              <a:pPr indent="20638" algn="just"/>
              <a:endParaRPr lang="en-US" sz="350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Basic types: </a:t>
              </a:r>
              <a:r>
                <a:rPr lang="pt-PT" sz="3500" b="1">
                  <a:solidFill>
                    <a:srgbClr val="800066"/>
                  </a:solidFill>
                </a:rPr>
                <a:t>Int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>
                  <a:solidFill>
                    <a:srgbClr val="800066"/>
                  </a:solidFill>
                </a:rPr>
                <a:t>Bool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>
                  <a:solidFill>
                    <a:srgbClr val="800066"/>
                  </a:solidFill>
                </a:rPr>
                <a:t>Char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err="1">
                  <a:solidFill>
                    <a:srgbClr val="000000"/>
                  </a:solidFill>
                </a:rPr>
                <a:t>and</a:t>
              </a:r>
              <a:r>
                <a:rPr lang="pt-PT" sz="350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Unrestricted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functions</a:t>
              </a:r>
              <a:r>
                <a:rPr lang="pt-PT" sz="3500">
                  <a:solidFill>
                    <a:srgbClr val="000000"/>
                  </a:solidFill>
                </a:rPr>
                <a:t>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en-US" sz="3500"/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>
                  <a:solidFill>
                    <a:srgbClr val="000000"/>
                  </a:solidFill>
                </a:rPr>
                <a:t>Linear </a:t>
              </a:r>
              <a:r>
                <a:rPr lang="pt-PT" sz="3500" err="1">
                  <a:solidFill>
                    <a:srgbClr val="000000"/>
                  </a:solidFill>
                </a:rPr>
                <a:t>functions</a:t>
              </a:r>
              <a:r>
                <a:rPr lang="pt-PT" sz="3500">
                  <a:solidFill>
                    <a:srgbClr val="000000"/>
                  </a:solidFill>
                </a:rPr>
                <a:t>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–o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Pairs</a:t>
              </a:r>
              <a:r>
                <a:rPr lang="pt-PT" sz="3500">
                  <a:solidFill>
                    <a:srgbClr val="000000"/>
                  </a:solidFill>
                </a:rPr>
                <a:t>: (T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Datatypes</a:t>
              </a:r>
              <a:r>
                <a:rPr lang="pt-PT" sz="3500">
                  <a:solidFill>
                    <a:srgbClr val="000000"/>
                  </a:solidFill>
                </a:rPr>
                <a:t>: [l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 ..., l</a:t>
              </a:r>
              <a:r>
                <a:rPr lang="pt-PT" sz="3500" baseline="-25000">
                  <a:solidFill>
                    <a:srgbClr val="000000"/>
                  </a:solidFill>
                </a:rPr>
                <a:t>n</a:t>
              </a:r>
              <a:r>
                <a:rPr lang="pt-PT" sz="3500">
                  <a:solidFill>
                    <a:srgbClr val="000000"/>
                  </a:solidFill>
                </a:rPr>
                <a:t> : T</a:t>
              </a:r>
              <a:r>
                <a:rPr lang="pt-PT" sz="3500" baseline="-25000">
                  <a:solidFill>
                    <a:srgbClr val="000000"/>
                  </a:solidFill>
                </a:rPr>
                <a:t>n</a:t>
              </a:r>
              <a:r>
                <a:rPr lang="pt-PT" sz="350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/>
            </a:p>
            <a:p>
              <a:pPr algn="just"/>
              <a:r>
                <a:rPr lang="en-US" sz="350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Neutral: </a:t>
              </a:r>
              <a:r>
                <a:rPr lang="en-US" sz="3500" b="1">
                  <a:solidFill>
                    <a:srgbClr val="800066"/>
                  </a:solidFill>
                </a:rPr>
                <a:t>Skip</a:t>
              </a:r>
              <a:r>
                <a:rPr lang="en-US" sz="350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Sequential composition: S</a:t>
              </a:r>
              <a:r>
                <a:rPr lang="en-US" sz="3500" baseline="-25000"/>
                <a:t>1</a:t>
              </a:r>
              <a:r>
                <a:rPr lang="en-US" sz="3500"/>
                <a:t>; S</a:t>
              </a:r>
              <a:r>
                <a:rPr lang="en-US" sz="3500" baseline="-25000"/>
                <a:t>2</a:t>
              </a:r>
              <a:endParaRPr lang="en-US" sz="350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Choices:  </a:t>
              </a:r>
              <a:r>
                <a:rPr lang="nl-NL" sz="3500"/>
                <a:t>+ {l</a:t>
              </a:r>
              <a:r>
                <a:rPr lang="nl-NL" sz="3500" baseline="-25000"/>
                <a:t>1</a:t>
              </a:r>
              <a:r>
                <a:rPr lang="nl-NL" sz="3500"/>
                <a:t>: S</a:t>
              </a:r>
              <a:r>
                <a:rPr lang="nl-NL" sz="3500" baseline="-25000"/>
                <a:t>1</a:t>
              </a:r>
              <a:r>
                <a:rPr lang="nl-NL" sz="3500"/>
                <a:t>, ..., l</a:t>
              </a:r>
              <a:r>
                <a:rPr lang="nl-NL" sz="3500" baseline="-25000"/>
                <a:t>n</a:t>
              </a:r>
              <a:r>
                <a:rPr lang="nl-NL" sz="3500"/>
                <a:t> :S</a:t>
              </a:r>
              <a:r>
                <a:rPr lang="nl-NL" sz="3500" baseline="-25000"/>
                <a:t>n</a:t>
              </a:r>
              <a:r>
                <a:rPr lang="nl-NL" sz="3500"/>
                <a:t>}  </a:t>
              </a:r>
              <a:r>
                <a:rPr lang="nl-NL" sz="3500" err="1"/>
                <a:t>and</a:t>
              </a:r>
              <a:r>
                <a:rPr lang="nl-NL" sz="350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/>
                <a:t>                 &amp; {l</a:t>
              </a:r>
              <a:r>
                <a:rPr lang="nl-NL" sz="3500" baseline="-25000"/>
                <a:t>1</a:t>
              </a:r>
              <a:r>
                <a:rPr lang="nl-NL" sz="3500"/>
                <a:t>: S</a:t>
              </a:r>
              <a:r>
                <a:rPr lang="nl-NL" sz="3500" baseline="-25000"/>
                <a:t>1</a:t>
              </a:r>
              <a:r>
                <a:rPr lang="nl-NL" sz="3500"/>
                <a:t>, ..., l</a:t>
              </a:r>
              <a:r>
                <a:rPr lang="nl-NL" sz="3500" baseline="-25000"/>
                <a:t>n</a:t>
              </a:r>
              <a:r>
                <a:rPr lang="nl-NL" sz="3500"/>
                <a:t> :S</a:t>
              </a:r>
              <a:r>
                <a:rPr lang="nl-NL" sz="3500" baseline="-25000"/>
                <a:t>n</a:t>
              </a:r>
              <a:r>
                <a:rPr lang="nl-NL" sz="350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err="1"/>
                <a:t>Recursive</a:t>
              </a:r>
              <a:r>
                <a:rPr lang="nl-NL" sz="3500"/>
                <a:t> types: </a:t>
              </a:r>
              <a:r>
                <a:rPr lang="nl-NL" sz="3500" b="1">
                  <a:solidFill>
                    <a:srgbClr val="800066"/>
                  </a:solidFill>
                </a:rPr>
                <a:t>rec</a:t>
              </a:r>
              <a:r>
                <a:rPr lang="nl-NL" sz="3500"/>
                <a:t> x . S</a:t>
              </a:r>
              <a:endParaRPr lang="en-US" sz="3500"/>
            </a:p>
            <a:p>
              <a:pPr algn="just"/>
              <a:endParaRPr lang="en-US" sz="36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/>
                <a:t>Polymorphic variables are introduced with the </a:t>
              </a:r>
              <a:r>
                <a:rPr lang="en-US" sz="3500" b="1" err="1">
                  <a:solidFill>
                    <a:srgbClr val="800066"/>
                  </a:solidFill>
                </a:rPr>
                <a:t>forall</a:t>
              </a:r>
              <a:r>
                <a:rPr lang="en-US" sz="3500"/>
                <a:t> construct. The polymorphic type</a:t>
              </a:r>
            </a:p>
            <a:p>
              <a:pPr algn="just"/>
              <a:r>
                <a:rPr lang="pt-PT" sz="3500">
                  <a:solidFill>
                    <a:srgbClr val="000000"/>
                  </a:solidFill>
                </a:rPr>
                <a:t>   </a:t>
              </a:r>
              <a:r>
                <a:rPr lang="pt-PT" sz="3500" err="1">
                  <a:solidFill>
                    <a:srgbClr val="000000"/>
                  </a:solidFill>
                </a:rPr>
                <a:t>transform</a:t>
              </a:r>
              <a:r>
                <a:rPr lang="pt-PT" sz="3500">
                  <a:solidFill>
                    <a:srgbClr val="000000"/>
                  </a:solidFill>
                </a:rPr>
                <a:t> : </a:t>
              </a:r>
              <a:r>
                <a:rPr lang="pt-PT" sz="3500" b="1" err="1">
                  <a:solidFill>
                    <a:srgbClr val="800066"/>
                  </a:solidFill>
                </a:rPr>
                <a:t>forall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⍺ =&gt; </a:t>
              </a:r>
              <a:r>
                <a:rPr lang="pt-PT" sz="3500" err="1">
                  <a:solidFill>
                    <a:srgbClr val="000000"/>
                  </a:solidFill>
                </a:rPr>
                <a:t>Tree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en-US" sz="3500">
                  <a:solidFill>
                    <a:prstClr val="black"/>
                  </a:solidFill>
                </a:rPr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err="1">
                  <a:solidFill>
                    <a:srgbClr val="000000"/>
                  </a:solidFill>
                </a:rPr>
                <a:t>TreeC</a:t>
              </a:r>
              <a:r>
                <a:rPr lang="pt-PT" sz="3500">
                  <a:solidFill>
                    <a:srgbClr val="000000"/>
                  </a:solidFill>
                </a:rPr>
                <a:t>; ⍺ </a:t>
              </a:r>
              <a:r>
                <a:rPr lang="en-US" sz="3500">
                  <a:solidFill>
                    <a:prstClr val="black"/>
                  </a:solidFill>
                </a:rPr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(</a:t>
              </a:r>
              <a:r>
                <a:rPr lang="pt-PT" sz="3500" err="1">
                  <a:solidFill>
                    <a:srgbClr val="000000"/>
                  </a:solidFill>
                </a:rPr>
                <a:t>Tree</a:t>
              </a:r>
              <a:r>
                <a:rPr lang="pt-PT" sz="3500">
                  <a:solidFill>
                    <a:srgbClr val="000000"/>
                  </a:solidFill>
                </a:rPr>
                <a:t>, ⍺)</a:t>
              </a:r>
              <a:endParaRPr lang="pt-PT" sz="3500" b="1" spc="-1">
                <a:solidFill>
                  <a:srgbClr val="9E1F5C"/>
                </a:solidFill>
              </a:endParaRPr>
            </a:p>
            <a:p>
              <a:pPr algn="just"/>
              <a:r>
                <a:rPr lang="en-US" sz="3500"/>
                <a:t>has different types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Channel</a:t>
              </a:r>
              <a:r>
                <a:rPr lang="pt-PT" sz="3500">
                  <a:solidFill>
                    <a:srgbClr val="000000"/>
                  </a:solidFill>
                </a:rPr>
                <a:t> creation, </a:t>
              </a:r>
              <a:r>
                <a:rPr lang="pt-PT" sz="3500" b="1" err="1">
                  <a:solidFill>
                    <a:srgbClr val="800066"/>
                  </a:solidFill>
                </a:rPr>
                <a:t>new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S</a:t>
              </a:r>
              <a:endParaRPr lang="en-US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Message </a:t>
              </a:r>
              <a:r>
                <a:rPr lang="en-US" sz="3500" b="1">
                  <a:solidFill>
                    <a:srgbClr val="800066"/>
                  </a:solidFill>
                </a:rPr>
                <a:t>send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 and </a:t>
              </a:r>
              <a:r>
                <a:rPr lang="en-US" sz="3500" b="1">
                  <a:solidFill>
                    <a:srgbClr val="800066"/>
                  </a:solidFill>
                </a:rPr>
                <a:t>receive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Branch selection, </a:t>
              </a:r>
              <a:r>
                <a:rPr lang="en-US" sz="3500" b="1">
                  <a:solidFill>
                    <a:srgbClr val="800066"/>
                  </a:solidFill>
                </a:rPr>
                <a:t>select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C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>
                  <a:solidFill>
                    <a:srgbClr val="800066"/>
                  </a:solidFill>
                </a:rPr>
                <a:t>match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 </a:t>
              </a:r>
              <a:r>
                <a:rPr lang="en-US" sz="3500" b="1">
                  <a:solidFill>
                    <a:srgbClr val="800066"/>
                  </a:solidFill>
                </a:rPr>
                <a:t>with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C</a:t>
              </a:r>
              <a:r>
                <a:rPr lang="en-US" sz="3500" baseline="-25000">
                  <a:solidFill>
                    <a:srgbClr val="000000"/>
                  </a:solidFill>
                </a:rPr>
                <a:t>1</a:t>
              </a:r>
              <a:r>
                <a:rPr lang="en-US" sz="350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>
                  <a:solidFill>
                    <a:srgbClr val="000000"/>
                  </a:solidFill>
                </a:rPr>
                <a:t>1</a:t>
              </a:r>
              <a:r>
                <a:rPr lang="en-US" sz="3500">
                  <a:solidFill>
                    <a:srgbClr val="000000"/>
                  </a:solidFill>
                </a:rPr>
                <a:t> ,..., C</a:t>
              </a:r>
              <a:r>
                <a:rPr lang="en-US" sz="3500" baseline="-25000">
                  <a:solidFill>
                    <a:srgbClr val="000000"/>
                  </a:solidFill>
                </a:rPr>
                <a:t>n</a:t>
              </a:r>
              <a:r>
                <a:rPr lang="en-US" sz="3500">
                  <a:solidFill>
                    <a:srgbClr val="000000"/>
                  </a:solidFill>
                </a:rPr>
                <a:t> x –&gt; </a:t>
              </a:r>
              <a:r>
                <a:rPr lang="en-US" sz="350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err="1">
                  <a:solidFill>
                    <a:srgbClr val="000000"/>
                  </a:solidFill>
                </a:rPr>
                <a:t>n</a:t>
              </a:r>
              <a:endParaRPr lang="pt-PT" sz="350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err="1">
                  <a:solidFill>
                    <a:srgbClr val="000000"/>
                  </a:solidFill>
                </a:rPr>
                <a:t>bisimulation</a:t>
              </a:r>
              <a:r>
                <a:rPr lang="en-US" sz="3500">
                  <a:solidFill>
                    <a:srgbClr val="000000"/>
                  </a:solidFill>
                </a:rPr>
                <a:t>. The algorithm has 3 main stages:</a:t>
              </a:r>
              <a:endParaRPr lang="pt-PT" sz="350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>
                <a:solidFill>
                  <a:srgbClr val="000000"/>
                </a:solidFill>
              </a:rPr>
              <a:t>-- Target </a:t>
            </a:r>
            <a:r>
              <a:rPr lang="pt-PT" sz="1800" err="1">
                <a:solidFill>
                  <a:srgbClr val="000000"/>
                </a:solidFill>
              </a:rPr>
              <a:t>Haskell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code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{-# LANGUAGE </a:t>
            </a:r>
            <a:r>
              <a:rPr lang="pt-PT" sz="1800" err="1">
                <a:solidFill>
                  <a:srgbClr val="000000"/>
                </a:solidFill>
              </a:rPr>
              <a:t>BangPatterns</a:t>
            </a:r>
            <a:r>
              <a:rPr lang="pt-PT" sz="180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FreeSTRuntime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b="1">
                <a:solidFill>
                  <a:srgbClr val="800066"/>
                </a:solidFill>
              </a:rPr>
              <a:t>data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| Node 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 err="1">
                <a:solidFill>
                  <a:srgbClr val="800066"/>
                </a:solidFill>
              </a:rPr>
              <a:t>deriving</a:t>
            </a:r>
            <a:r>
              <a:rPr lang="pt-PT" sz="180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>
                <a:solidFill>
                  <a:srgbClr val="800066"/>
                </a:solidFill>
              </a:rPr>
              <a:t>case</a:t>
            </a:r>
            <a:r>
              <a:rPr lang="pt-PT" sz="1800">
                <a:solidFill>
                  <a:srgbClr val="000000"/>
                </a:solidFill>
              </a:rPr>
              <a:t> l </a:t>
            </a:r>
            <a:r>
              <a:rPr lang="pt-PT" sz="1800" b="1" err="1">
                <a:solidFill>
                  <a:srgbClr val="800066"/>
                </a:solidFill>
              </a:rPr>
              <a:t>of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err="1">
                <a:solidFill>
                  <a:srgbClr val="000000"/>
                </a:solidFill>
              </a:rPr>
              <a:t>LeafC</a:t>
            </a:r>
            <a:r>
              <a:rPr lang="pt-PT" sz="180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err="1">
                <a:solidFill>
                  <a:srgbClr val="000000"/>
                </a:solidFill>
              </a:rPr>
              <a:t>NodeC</a:t>
            </a:r>
            <a:r>
              <a:rPr lang="pt-PT" sz="180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\(x, c) -&gt;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\(l, c) -&gt;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\(r, c) -&gt; 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\c -&gt;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!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start</a:t>
            </a:r>
            <a:r>
              <a:rPr lang="pt-PT" sz="180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\(w, r) -&gt; 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r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\u -&gt;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aTree</a:t>
            </a:r>
            <a:r>
              <a:rPr lang="pt-PT" sz="180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\(t, w) -&gt;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main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start</a:t>
            </a:r>
            <a:r>
              <a:rPr lang="pt-PT" sz="1800">
                <a:solidFill>
                  <a:srgbClr val="000000"/>
                </a:solidFill>
              </a:rPr>
              <a:t> &gt;&gt;= \</a:t>
            </a:r>
            <a:r>
              <a:rPr lang="pt-PT" sz="1800" err="1">
                <a:solidFill>
                  <a:srgbClr val="000000"/>
                </a:solidFill>
              </a:rPr>
              <a:t>res</a:t>
            </a:r>
            <a:r>
              <a:rPr lang="pt-PT" sz="1800">
                <a:solidFill>
                  <a:srgbClr val="000000"/>
                </a:solidFill>
              </a:rPr>
              <a:t> -&gt; print (</a:t>
            </a:r>
            <a:r>
              <a:rPr lang="pt-PT" sz="1800" err="1">
                <a:solidFill>
                  <a:srgbClr val="000000"/>
                </a:solidFill>
              </a:rPr>
              <a:t>res</a:t>
            </a:r>
            <a:r>
              <a:rPr lang="pt-PT" sz="1800">
                <a:solidFill>
                  <a:srgbClr val="000000"/>
                </a:solidFill>
              </a:rPr>
              <a:t> ::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>
                <a:solidFill>
                  <a:srgbClr val="800066"/>
                </a:solidFill>
              </a:rPr>
              <a:t>module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FreeSTRuntime</a:t>
            </a:r>
            <a:r>
              <a:rPr lang="pt-PT" sz="1800">
                <a:solidFill>
                  <a:srgbClr val="000000"/>
                </a:solidFill>
              </a:rPr>
              <a:t> (_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) </a:t>
            </a:r>
            <a:r>
              <a:rPr lang="pt-PT" sz="1800" b="1" err="1">
                <a:solidFill>
                  <a:srgbClr val="800066"/>
                </a:solidFill>
              </a:rPr>
              <a:t>where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Control.Concurrent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forkIO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newChan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writeChan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readChan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Unsafe.Coerce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 e = </a:t>
            </a:r>
            <a:r>
              <a:rPr lang="pt-PT" sz="1800" err="1">
                <a:solidFill>
                  <a:srgbClr val="000000"/>
                </a:solidFill>
              </a:rPr>
              <a:t>forkIO</a:t>
            </a:r>
            <a:r>
              <a:rPr lang="pt-PT" sz="1800">
                <a:solidFill>
                  <a:srgbClr val="000000"/>
                </a:solidFill>
              </a:rPr>
              <a:t> e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newChan</a:t>
            </a:r>
            <a:r>
              <a:rPr lang="pt-PT" sz="1800">
                <a:solidFill>
                  <a:srgbClr val="000000"/>
                </a:solidFill>
              </a:rPr>
              <a:t> &gt;&gt;= \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-&gt;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 x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 = </a:t>
            </a:r>
            <a:r>
              <a:rPr lang="pt-PT" sz="1800" err="1">
                <a:solidFill>
                  <a:srgbClr val="000000"/>
                </a:solidFill>
              </a:rPr>
              <a:t>writeChan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 x)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readChan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&gt;&gt;= \a -&gt;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 a,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err="1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err="1"/>
                <a:t>FreeST</a:t>
              </a:r>
              <a:r>
                <a:rPr lang="en-US" sz="350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Basic values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Lambda introduction: </a:t>
              </a:r>
            </a:p>
            <a:p>
              <a:pPr marL="1752600" lvl="1" indent="-715963" algn="just"/>
              <a:r>
                <a:rPr lang="en-US" sz="3500"/>
                <a:t>\x -o E for linear abstractions</a:t>
              </a:r>
            </a:p>
            <a:p>
              <a:pPr marL="1752600" lvl="1" indent="-715963" algn="just"/>
              <a:r>
                <a:rPr lang="en-US" sz="350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 Lambda elimination, E</a:t>
              </a:r>
              <a:r>
                <a:rPr lang="en-US" sz="3500" baseline="-25000"/>
                <a:t>1</a:t>
              </a:r>
              <a:r>
                <a:rPr lang="en-US" sz="3500"/>
                <a:t> E</a:t>
              </a:r>
              <a:r>
                <a:rPr lang="en-US" sz="3500" baseline="-25000"/>
                <a:t>2</a:t>
              </a:r>
              <a:endParaRPr lang="en-US" sz="350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P</a:t>
              </a:r>
              <a:r>
                <a:rPr lang="pt-PT" sz="3500" err="1">
                  <a:solidFill>
                    <a:srgbClr val="000000"/>
                  </a:solidFill>
                </a:rPr>
                <a:t>air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introduction</a:t>
              </a:r>
              <a:r>
                <a:rPr lang="pt-PT" sz="3500">
                  <a:solidFill>
                    <a:srgbClr val="000000"/>
                  </a:solidFill>
                </a:rPr>
                <a:t>, (E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,E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Pair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elimination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 err="1">
                  <a:solidFill>
                    <a:srgbClr val="800066"/>
                  </a:solidFill>
                </a:rPr>
                <a:t>let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b="1">
                  <a:solidFill>
                    <a:srgbClr val="800066"/>
                  </a:solidFill>
                </a:rPr>
                <a:t>in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E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endParaRPr lang="pt-PT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Datatype</a:t>
              </a:r>
              <a:r>
                <a:rPr lang="pt-PT" sz="3500">
                  <a:solidFill>
                    <a:srgbClr val="000000"/>
                  </a:solidFill>
                </a:rPr>
                <a:t> elimination, </a:t>
              </a:r>
            </a:p>
            <a:p>
              <a:pPr algn="just"/>
              <a:r>
                <a:rPr lang="pt-PT" sz="3500" b="1">
                  <a:solidFill>
                    <a:srgbClr val="000000"/>
                  </a:solidFill>
                </a:rPr>
                <a:t>      </a:t>
              </a:r>
              <a:r>
                <a:rPr lang="pt-PT" sz="3500" b="1">
                  <a:solidFill>
                    <a:srgbClr val="800066"/>
                  </a:solidFill>
                </a:rPr>
                <a:t>case </a:t>
              </a:r>
              <a:r>
                <a:rPr lang="pt-PT" sz="3500"/>
                <a:t>E </a:t>
              </a:r>
              <a:r>
                <a:rPr lang="pt-PT" sz="3500" b="1" err="1">
                  <a:solidFill>
                    <a:srgbClr val="800066"/>
                  </a:solidFill>
                </a:rPr>
                <a:t>of</a:t>
              </a:r>
              <a:r>
                <a:rPr lang="pt-PT" sz="3500" b="1">
                  <a:solidFill>
                    <a:srgbClr val="800066"/>
                  </a:solidFill>
                </a:rPr>
                <a:t> </a:t>
              </a:r>
              <a:r>
                <a:rPr lang="pt-PT" sz="3500"/>
                <a:t>C</a:t>
              </a:r>
              <a:r>
                <a:rPr lang="pt-PT" sz="3500" baseline="-25000"/>
                <a:t>1</a:t>
              </a:r>
              <a:r>
                <a:rPr lang="pt-PT" sz="3500"/>
                <a:t> x</a:t>
              </a:r>
              <a:r>
                <a:rPr lang="pt-PT" sz="3500" baseline="-25000"/>
                <a:t>11</a:t>
              </a:r>
              <a:r>
                <a:rPr lang="pt-PT" sz="3500"/>
                <a:t>...x</a:t>
              </a:r>
              <a:r>
                <a:rPr lang="pt-PT" sz="3500" baseline="-25000"/>
                <a:t>1k</a:t>
              </a:r>
              <a:r>
                <a:rPr lang="pt-PT" sz="3500"/>
                <a:t> -&gt; E</a:t>
              </a:r>
              <a:r>
                <a:rPr lang="pt-PT" sz="3500" baseline="-25000"/>
                <a:t>1</a:t>
              </a:r>
              <a:r>
                <a:rPr lang="pt-PT" sz="3500"/>
                <a:t>, ..., </a:t>
              </a:r>
              <a:r>
                <a:rPr lang="pt-PT" sz="3500" err="1"/>
                <a:t>C</a:t>
              </a:r>
              <a:r>
                <a:rPr lang="pt-PT" sz="3500" baseline="-25000" err="1"/>
                <a:t>n</a:t>
              </a:r>
              <a:r>
                <a:rPr lang="pt-PT" sz="3500"/>
                <a:t> x</a:t>
              </a:r>
              <a:r>
                <a:rPr lang="pt-PT" sz="3500" baseline="-25000"/>
                <a:t>n1</a:t>
              </a:r>
              <a:r>
                <a:rPr lang="pt-PT" sz="3500"/>
                <a:t>...</a:t>
              </a:r>
              <a:r>
                <a:rPr lang="pt-PT" sz="3500" err="1"/>
                <a:t>x</a:t>
              </a:r>
              <a:r>
                <a:rPr lang="pt-PT" sz="3500" baseline="-25000" err="1"/>
                <a:t>nk</a:t>
              </a:r>
              <a:r>
                <a:rPr lang="pt-PT" sz="3500"/>
                <a:t> -&gt; E</a:t>
              </a:r>
              <a:r>
                <a:rPr lang="pt-PT" sz="3500" baseline="-25000"/>
                <a:t>m </a:t>
              </a:r>
              <a:endParaRPr lang="pt-PT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Conditional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expressions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if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1</a:t>
              </a:r>
              <a:r>
                <a:rPr lang="en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then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2</a:t>
              </a:r>
              <a:r>
                <a:rPr lang="en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else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3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>
                  <a:solidFill>
                    <a:srgbClr val="000000"/>
                  </a:solidFill>
                </a:rPr>
                <a:t>1</a:t>
              </a:r>
              <a:r>
                <a:rPr lang="en" sz="3500">
                  <a:solidFill>
                    <a:srgbClr val="000000"/>
                  </a:solidFill>
                </a:rPr>
                <a:t>,...T</a:t>
              </a:r>
              <a:r>
                <a:rPr lang="en" sz="3500" baseline="-25000">
                  <a:solidFill>
                    <a:srgbClr val="000000"/>
                  </a:solidFill>
                </a:rPr>
                <a:t>n</a:t>
              </a:r>
              <a:r>
                <a:rPr lang="en" sz="350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>
                  <a:solidFill>
                    <a:srgbClr val="000000"/>
                  </a:solidFill>
                </a:rPr>
                <a:t>Thread creation, </a:t>
              </a:r>
              <a:r>
                <a:rPr lang="pt-PT" sz="3500" b="1" err="1">
                  <a:solidFill>
                    <a:srgbClr val="800066"/>
                  </a:solidFill>
                </a:rPr>
                <a:t>fork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endParaRPr lang="pt-PT" sz="350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888022" y="19166432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/>
              <a:t>1. </a:t>
            </a:r>
            <a:r>
              <a:rPr lang="pt-PT" sz="3200" b="1" err="1"/>
              <a:t>Convert</a:t>
            </a:r>
            <a:r>
              <a:rPr lang="pt-PT" sz="3200" b="1"/>
              <a:t> </a:t>
            </a:r>
            <a:r>
              <a:rPr lang="pt-PT" sz="3200" b="1" err="1"/>
              <a:t>types</a:t>
            </a:r>
            <a:r>
              <a:rPr lang="pt-PT" sz="3200" b="1"/>
              <a:t> to a contexto-free </a:t>
            </a:r>
            <a:r>
              <a:rPr lang="pt-PT" sz="3200" b="1" err="1"/>
              <a:t>grammar</a:t>
            </a:r>
            <a:endParaRPr lang="pt-PT" sz="3200" b="1"/>
          </a:p>
          <a:p>
            <a:pPr algn="ctr"/>
            <a:r>
              <a:rPr lang="pt-PT" sz="3200" err="1"/>
              <a:t>Translates</a:t>
            </a:r>
            <a:r>
              <a:rPr lang="pt-PT" sz="3200"/>
              <a:t> </a:t>
            </a:r>
            <a:r>
              <a:rPr lang="pt-PT" sz="3200" err="1"/>
              <a:t>types</a:t>
            </a:r>
            <a:r>
              <a:rPr lang="pt-PT" sz="3200"/>
              <a:t> </a:t>
            </a:r>
            <a:r>
              <a:rPr lang="pt-PT" sz="3200" err="1"/>
              <a:t>into</a:t>
            </a:r>
            <a:r>
              <a:rPr lang="pt-PT" sz="3200"/>
              <a:t> a set </a:t>
            </a:r>
            <a:r>
              <a:rPr lang="pt-PT" sz="3200" err="1"/>
              <a:t>of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3. </a:t>
            </a:r>
            <a:r>
              <a:rPr lang="pt-PT" sz="3200" b="1" err="1"/>
              <a:t>Simplify</a:t>
            </a:r>
            <a:r>
              <a:rPr lang="pt-PT" sz="3200" b="1"/>
              <a:t> </a:t>
            </a:r>
            <a:r>
              <a:rPr lang="pt-PT" sz="3200" b="1" err="1"/>
              <a:t>and</a:t>
            </a:r>
            <a:r>
              <a:rPr lang="pt-PT" sz="3200" b="1"/>
              <a:t> </a:t>
            </a:r>
            <a:r>
              <a:rPr lang="pt-PT" sz="3200" b="1" err="1"/>
              <a:t>expand</a:t>
            </a:r>
            <a:endParaRPr lang="pt-PT" sz="3200" b="1"/>
          </a:p>
          <a:p>
            <a:pPr algn="ctr"/>
            <a:r>
              <a:rPr lang="pt-PT" sz="3200" err="1"/>
              <a:t>Alternates</a:t>
            </a:r>
            <a:r>
              <a:rPr lang="pt-PT" sz="3200"/>
              <a:t> </a:t>
            </a:r>
            <a:r>
              <a:rPr lang="pt-PT" sz="3200" err="1"/>
              <a:t>between</a:t>
            </a:r>
            <a:r>
              <a:rPr lang="pt-PT" sz="3200"/>
              <a:t> </a:t>
            </a:r>
            <a:r>
              <a:rPr lang="pt-PT" sz="3200" err="1"/>
              <a:t>simplifcation</a:t>
            </a:r>
            <a:r>
              <a:rPr lang="pt-PT" sz="3200"/>
              <a:t> </a:t>
            </a:r>
            <a:r>
              <a:rPr lang="pt-PT" sz="3200" err="1"/>
              <a:t>and</a:t>
            </a:r>
            <a:r>
              <a:rPr lang="pt-PT" sz="3200"/>
              <a:t> </a:t>
            </a:r>
            <a:r>
              <a:rPr lang="pt-PT" sz="3200" err="1"/>
              <a:t>expansion</a:t>
            </a:r>
            <a:r>
              <a:rPr lang="pt-PT" sz="3200"/>
              <a:t> </a:t>
            </a:r>
            <a:r>
              <a:rPr lang="pt-PT" sz="3200" err="1"/>
              <a:t>operations</a:t>
            </a:r>
            <a:r>
              <a:rPr lang="pt-PT" sz="3200"/>
              <a:t>, </a:t>
            </a:r>
            <a:r>
              <a:rPr lang="pt-PT" sz="3200" err="1"/>
              <a:t>until</a:t>
            </a:r>
            <a:r>
              <a:rPr lang="pt-PT" sz="3200"/>
              <a:t> </a:t>
            </a:r>
            <a:r>
              <a:rPr lang="pt-PT" sz="3200" err="1"/>
              <a:t>reaching</a:t>
            </a:r>
            <a:r>
              <a:rPr lang="pt-PT" sz="3200"/>
              <a:t> a </a:t>
            </a:r>
            <a:r>
              <a:rPr lang="pt-PT" sz="3200" err="1"/>
              <a:t>successful</a:t>
            </a:r>
            <a:r>
              <a:rPr lang="pt-PT" sz="3200"/>
              <a:t> </a:t>
            </a:r>
            <a:r>
              <a:rPr lang="pt-PT" sz="3200" err="1"/>
              <a:t>branch</a:t>
            </a:r>
            <a:r>
              <a:rPr lang="pt-PT" sz="3200"/>
              <a:t> in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expansion</a:t>
            </a:r>
            <a:r>
              <a:rPr lang="pt-PT" sz="3200"/>
              <a:t> </a:t>
            </a:r>
            <a:r>
              <a:rPr lang="pt-PT" sz="3200" err="1"/>
              <a:t>tree</a:t>
            </a:r>
            <a:r>
              <a:rPr lang="pt-PT" sz="3200"/>
              <a:t> </a:t>
            </a:r>
            <a:r>
              <a:rPr lang="pt-PT" sz="3200" err="1"/>
              <a:t>or</a:t>
            </a:r>
            <a:r>
              <a:rPr lang="pt-PT" sz="3200"/>
              <a:t> </a:t>
            </a:r>
            <a:r>
              <a:rPr lang="pt-PT" sz="3200" err="1"/>
              <a:t>concluding</a:t>
            </a:r>
            <a:r>
              <a:rPr lang="pt-PT" sz="3200"/>
              <a:t> </a:t>
            </a:r>
            <a:r>
              <a:rPr lang="pt-PT" sz="3200" err="1"/>
              <a:t>that</a:t>
            </a:r>
            <a:r>
              <a:rPr lang="pt-PT" sz="3200"/>
              <a:t> </a:t>
            </a:r>
            <a:r>
              <a:rPr lang="pt-PT" sz="3200" err="1"/>
              <a:t>all</a:t>
            </a:r>
            <a:r>
              <a:rPr lang="pt-PT" sz="3200"/>
              <a:t> </a:t>
            </a:r>
            <a:r>
              <a:rPr lang="pt-PT" sz="3200" err="1"/>
              <a:t>branches</a:t>
            </a:r>
            <a:r>
              <a:rPr lang="pt-PT" sz="3200"/>
              <a:t> are </a:t>
            </a:r>
            <a:r>
              <a:rPr lang="pt-PT" sz="3200" err="1"/>
              <a:t>unsuccessful</a:t>
            </a:r>
            <a:r>
              <a:rPr lang="pt-PT" sz="320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2443</TotalTime>
  <Words>1084</Words>
  <Application>Microsoft Macintosh PowerPoint</Application>
  <PresentationFormat>Personalizados</PresentationFormat>
  <Paragraphs>157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199</cp:revision>
  <cp:lastPrinted>2019-04-04T14:31:48Z</cp:lastPrinted>
  <dcterms:created xsi:type="dcterms:W3CDTF">2018-09-24T12:36:56Z</dcterms:created>
  <dcterms:modified xsi:type="dcterms:W3CDTF">2019-04-05T00:02:44Z</dcterms:modified>
</cp:coreProperties>
</file>